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4062EE65-E00A-4A80-8F08-7353C85BD280}">
  <a:tblStyle styleId="{4062EE65-E00A-4A80-8F08-7353C85BD28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-regular.fntdata"/><Relationship Id="rId14" Type="http://schemas.openxmlformats.org/officeDocument/2006/relationships/slide" Target="slides/slide8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font" Target="fonts/Robot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4832bed72b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4832bed72b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832bed72b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4832bed72b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832bed72b_0_3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4832bed72b_0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0b2ce2d2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0b2ce2d2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832bed72b_0_3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832bed72b_0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832bed72b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4832bed72b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95da5bfc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495da5bf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ASL </a:t>
            </a:r>
            <a:r>
              <a:rPr lang="en">
                <a:solidFill>
                  <a:srgbClr val="FF0000"/>
                </a:solidFill>
              </a:rPr>
              <a:t>High School</a:t>
            </a:r>
            <a:r>
              <a:rPr lang="en"/>
              <a:t> Swimming</a:t>
            </a:r>
            <a:endParaRPr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11"/>
            <a:ext cx="8222100" cy="159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Coaches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Mission/Vision					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Expectations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Practice schedule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Meets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2400" y="2614050"/>
            <a:ext cx="4382625" cy="2384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COACHING STAFF</a:t>
            </a:r>
            <a:endParaRPr/>
          </a:p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460950" y="195452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2436200" y="1954525"/>
            <a:ext cx="4069800" cy="1005900"/>
          </a:xfrm>
          <a:prstGeom prst="roundRect">
            <a:avLst>
              <a:gd fmla="val 50000" name="adj"/>
            </a:avLst>
          </a:prstGeom>
          <a:solidFill>
            <a:srgbClr val="0944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HEAD COACH</a:t>
            </a:r>
            <a:endParaRPr sz="24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Apostolos Mitrakos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639525" y="3214175"/>
            <a:ext cx="2032200" cy="962100"/>
          </a:xfrm>
          <a:prstGeom prst="roundRect">
            <a:avLst>
              <a:gd fmla="val 50000" name="adj"/>
            </a:avLst>
          </a:prstGeom>
          <a:solidFill>
            <a:srgbClr val="0D5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ASSISTANT: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 Mark McVean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3489038" y="3192275"/>
            <a:ext cx="2081700" cy="1005900"/>
          </a:xfrm>
          <a:prstGeom prst="roundRect">
            <a:avLst>
              <a:gd fmla="val 50000" name="adj"/>
            </a:avLst>
          </a:prstGeom>
          <a:solidFill>
            <a:srgbClr val="0D5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ASSISTANT: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    </a:t>
            </a: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Alex  Coci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4"/>
          <p:cNvSpPr/>
          <p:nvPr/>
        </p:nvSpPr>
        <p:spPr>
          <a:xfrm>
            <a:off x="6388050" y="3214175"/>
            <a:ext cx="2081700" cy="962100"/>
          </a:xfrm>
          <a:prstGeom prst="roundRect">
            <a:avLst>
              <a:gd fmla="val 50000" name="adj"/>
            </a:avLst>
          </a:prstGeom>
          <a:solidFill>
            <a:srgbClr val="0D5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ASSISTANT: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Francesca Marr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Mission</a:t>
            </a:r>
            <a:endParaRPr/>
          </a:p>
        </p:txBody>
      </p:sp>
      <p:sp>
        <p:nvSpPr>
          <p:cNvPr id="85" name="Google Shape;85;p1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99999"/>
                </a:solidFill>
              </a:rPr>
              <a:t>To encourage swimmers to </a:t>
            </a:r>
            <a:r>
              <a:rPr lang="en" sz="3000">
                <a:solidFill>
                  <a:srgbClr val="999999"/>
                </a:solidFill>
              </a:rPr>
              <a:t>develop a passion for aquatics, feel </a:t>
            </a:r>
            <a:r>
              <a:rPr lang="en" sz="3000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pride through individual and team achievement</a:t>
            </a:r>
            <a:r>
              <a:rPr lang="en" sz="3000">
                <a:solidFill>
                  <a:srgbClr val="999999"/>
                </a:solidFill>
              </a:rPr>
              <a:t> while continuing to maintain the strong competitive swimming tradition of ASL.</a:t>
            </a:r>
            <a:endParaRPr sz="3000">
              <a:solidFill>
                <a:srgbClr val="999999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999999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999999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ASL ATHLETIC PHILOSOPHY</a:t>
            </a:r>
            <a:endParaRPr/>
          </a:p>
        </p:txBody>
      </p:sp>
      <p:sp>
        <p:nvSpPr>
          <p:cNvPr id="91" name="Google Shape;91;p1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The ASL Swim Team aligns with the Athletics curriculum which values:</a:t>
            </a:r>
            <a:endParaRPr b="1" sz="2400"/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sportsmanship and teamwork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commitment and discipline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competition and conflict management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skill and character development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Practice Schedule</a:t>
            </a:r>
            <a:endParaRPr/>
          </a:p>
        </p:txBody>
      </p:sp>
      <p:sp>
        <p:nvSpPr>
          <p:cNvPr id="97" name="Google Shape;97;p17"/>
          <p:cNvSpPr txBox="1"/>
          <p:nvPr>
            <p:ph idx="1" type="body"/>
          </p:nvPr>
        </p:nvSpPr>
        <p:spPr>
          <a:xfrm>
            <a:off x="471900" y="1919075"/>
            <a:ext cx="8222100" cy="3001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98" name="Google Shape;98;p17"/>
          <p:cNvGraphicFramePr/>
          <p:nvPr/>
        </p:nvGraphicFramePr>
        <p:xfrm>
          <a:off x="767250" y="2420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{4062EE65-E00A-4A80-8F08-7353C85BD280}</a:tableStyleId>
              </a:tblPr>
              <a:tblGrid>
                <a:gridCol w="1488375"/>
                <a:gridCol w="1488375"/>
                <a:gridCol w="1488375"/>
                <a:gridCol w="1488375"/>
                <a:gridCol w="14883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Monday</a:t>
                      </a:r>
                      <a:endParaRPr b="1"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E1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Tuesday</a:t>
                      </a:r>
                      <a:endParaRPr b="1"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E1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Wednesday</a:t>
                      </a:r>
                      <a:endParaRPr b="1"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E1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Thursday</a:t>
                      </a:r>
                      <a:endParaRPr b="1"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E1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Friday</a:t>
                      </a:r>
                      <a:endParaRPr b="1"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E1CD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6:15-7:40 AM</a:t>
                      </a:r>
                      <a:endParaRPr sz="1200"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6:15-7:40 AM</a:t>
                      </a:r>
                      <a:endParaRPr sz="1200"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6:15-7:40 AM</a:t>
                      </a:r>
                      <a:endParaRPr sz="1200"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3434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6:15-7:40 AM</a:t>
                      </a:r>
                      <a:endParaRPr sz="1200">
                        <a:solidFill>
                          <a:srgbClr val="43434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16:00-18:00 Pool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15:45-16:45 Fitness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15:00-17:00 Pool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16:45-18:00 Pool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Expectations</a:t>
            </a:r>
            <a:endParaRPr/>
          </a:p>
        </p:txBody>
      </p:sp>
      <p:sp>
        <p:nvSpPr>
          <p:cNvPr id="104" name="Google Shape;104;p18"/>
          <p:cNvSpPr txBox="1"/>
          <p:nvPr>
            <p:ph idx="1" type="body"/>
          </p:nvPr>
        </p:nvSpPr>
        <p:spPr>
          <a:xfrm>
            <a:off x="359600" y="1919075"/>
            <a:ext cx="8334300" cy="30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Varsity </a:t>
            </a:r>
            <a:r>
              <a:rPr lang="en" sz="2400"/>
              <a:t>competitive</a:t>
            </a:r>
            <a:r>
              <a:rPr lang="en" sz="2400"/>
              <a:t> </a:t>
            </a:r>
            <a:r>
              <a:rPr lang="en" sz="2400"/>
              <a:t>swimmers are required to attend a minimum of FOUR practices a week(non club swimmers) and THREE practices a week(club swimmers).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All swimmers are required to attend a minimum of THREE practices a week to be part of the team.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All swimmers are expected to compete in all home meets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Meets</a:t>
            </a:r>
            <a:endParaRPr/>
          </a:p>
        </p:txBody>
      </p:sp>
      <p:sp>
        <p:nvSpPr>
          <p:cNvPr id="110" name="Google Shape;110;p19"/>
          <p:cNvSpPr txBox="1"/>
          <p:nvPr>
            <p:ph idx="1" type="body"/>
          </p:nvPr>
        </p:nvSpPr>
        <p:spPr>
          <a:xfrm>
            <a:off x="319325" y="1800300"/>
            <a:ext cx="8222100" cy="334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18th of January Cob-ASH-Zur @ASL (Home Meet)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25th of January 6-7 Schools @British School of Brussels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1st of February 3-4 Schools @ACS Cobham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</a:pPr>
            <a:r>
              <a:rPr lang="en" sz="1400">
                <a:solidFill>
                  <a:srgbClr val="000000"/>
                </a:solidFill>
              </a:rPr>
              <a:t>8th of February SMASH @American School of The Hague</a:t>
            </a:r>
            <a:endParaRPr sz="1400"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AutoNum type="arabicPeriod"/>
            </a:pPr>
            <a:r>
              <a:rPr b="1" lang="en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ISSTs Varsity Meet Away (British School Brussels) vs International Schools (12-14 March)</a:t>
            </a:r>
            <a:r>
              <a:rPr lang="en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Volunteers Meet Parent Help </a:t>
            </a:r>
            <a:endParaRPr/>
          </a:p>
        </p:txBody>
      </p:sp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Parents will receive an email in which they can sign-up for a job at our home meet on</a:t>
            </a:r>
            <a:r>
              <a:rPr lang="en"/>
              <a:t> </a:t>
            </a:r>
            <a:r>
              <a:rPr b="1" lang="en" sz="2400">
                <a:solidFill>
                  <a:srgbClr val="A61C00"/>
                </a:solidFill>
                <a:latin typeface="Arial"/>
                <a:ea typeface="Arial"/>
                <a:cs typeface="Arial"/>
                <a:sym typeface="Arial"/>
              </a:rPr>
              <a:t>Saturday 18th of January.</a:t>
            </a:r>
            <a:r>
              <a:rPr lang="en" sz="2400"/>
              <a:t> </a:t>
            </a:r>
            <a:r>
              <a:rPr lang="en" sz="2400"/>
              <a:t>  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Thank you in advance as we greatly appreciate your support!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